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Proxima Nova"/>
      <p:regular r:id="rId60"/>
      <p:bold r:id="rId61"/>
      <p:italic r:id="rId62"/>
      <p:boldItalic r:id="rId63"/>
    </p:embeddedFont>
    <p:embeddedFont>
      <p:font typeface="Montserrat"/>
      <p:regular r:id="rId64"/>
      <p:bold r:id="rId65"/>
      <p:italic r:id="rId66"/>
      <p:boldItalic r:id="rId67"/>
    </p:embeddedFont>
    <p:embeddedFont>
      <p:font typeface="Noto Sans Symbols"/>
      <p:regular r:id="rId68"/>
      <p:bold r:id="rId69"/>
    </p:embeddedFont>
    <p:embeddedFont>
      <p:font typeface="Alfa Slab One"/>
      <p:regular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1" roundtripDataSignature="AMtx7miRznknd7rZHsDszGwHsKsLy0Xd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customschemas.google.com/relationships/presentationmetadata" Target="metadata"/><Relationship Id="rId70" Type="http://schemas.openxmlformats.org/officeDocument/2006/relationships/font" Target="fonts/AlfaSlabOne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-italic.fntdata"/><Relationship Id="rId61" Type="http://schemas.openxmlformats.org/officeDocument/2006/relationships/font" Target="fonts/ProximaNova-bold.fntdata"/><Relationship Id="rId20" Type="http://schemas.openxmlformats.org/officeDocument/2006/relationships/slide" Target="slides/slide14.xml"/><Relationship Id="rId64" Type="http://schemas.openxmlformats.org/officeDocument/2006/relationships/font" Target="fonts/Montserrat-regular.fntdata"/><Relationship Id="rId63" Type="http://schemas.openxmlformats.org/officeDocument/2006/relationships/font" Target="fonts/ProximaNova-bold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.fntdata"/><Relationship Id="rId24" Type="http://schemas.openxmlformats.org/officeDocument/2006/relationships/slide" Target="slides/slide18.xml"/><Relationship Id="rId68" Type="http://schemas.openxmlformats.org/officeDocument/2006/relationships/font" Target="fonts/NotoSansSymbols-regular.fntdata"/><Relationship Id="rId23" Type="http://schemas.openxmlformats.org/officeDocument/2006/relationships/slide" Target="slides/slide17.xml"/><Relationship Id="rId67" Type="http://schemas.openxmlformats.org/officeDocument/2006/relationships/font" Target="fonts/Montserrat-boldItalic.fntdata"/><Relationship Id="rId60" Type="http://schemas.openxmlformats.org/officeDocument/2006/relationships/font" Target="fonts/ProximaNova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otoSansSymbol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3e948baff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63e948baff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3e948baf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3e948baf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3e948ba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63e948ba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3e948baf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63e948baf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3e948baf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63e948baf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63e948baf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63e948baf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3e948baf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363e948baf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3e948baf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363e948baf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63e948baf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63e948baf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63e948baf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63e948baf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3e948baf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363e948baf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63e948baf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363e948baf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Menos características → acercándonos a las causas latentes!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7" name="Google Shape;577;p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4" name="Google Shape;584;p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6" name="Google Shape;666;p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2030b9300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22030b9300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2030b9300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22030b9300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2030b9300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2030b9300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2030b9300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22030b9300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5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50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50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1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58" name="Google Shape;5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2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62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5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6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6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7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8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9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9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9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51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1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0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0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0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0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1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1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2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2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3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3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4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4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4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4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4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4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52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2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6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57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7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58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58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8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9"/>
          <p:cNvSpPr txBox="1"/>
          <p:nvPr>
            <p:ph type="title"/>
          </p:nvPr>
        </p:nvSpPr>
        <p:spPr>
          <a:xfrm>
            <a:off x="414050" y="221550"/>
            <a:ext cx="81633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0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6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51" name="Google Shape;51;p6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6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60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0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b="0" i="0" sz="3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5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54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54"/>
          <p:cNvSpPr/>
          <p:nvPr/>
        </p:nvSpPr>
        <p:spPr>
          <a:xfrm>
            <a:off x="6280200" y="-57960"/>
            <a:ext cx="29004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4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cikit-learn.org/stable/modules/feature_selection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cikit-learn.org/stable/modules/generated/sklearn.feature_selection.VarianceThreshold.html#sklearn.feature_selection.VarianceThreshold" TargetMode="External"/><Relationship Id="rId4" Type="http://schemas.openxmlformats.org/officeDocument/2006/relationships/hyperlink" Target="https://scikit-learn.org/stable/modules/generated/sklearn.feature_selection.mutual_info_classif.html#sklearn.feature_selection.mutual_info_classi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air-code.github.io/understanding-umap/" TargetMode="External"/><Relationship Id="rId4" Type="http://schemas.openxmlformats.org/officeDocument/2006/relationships/hyperlink" Target="https://www.kaggle.com/code/samuelcortinhas/intro-to-pca-t-sne-umap" TargetMode="External"/><Relationship Id="rId5" Type="http://schemas.openxmlformats.org/officeDocument/2006/relationships/hyperlink" Target="https://en.wikipedia.org/wiki/Dimensionality_reduction#Feature_projecti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hyperlink" Target="https://aic.uva.es/cuentapalabras/topic-modeling.html#latent-dirichlet-allocation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3liCbRZPrZ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GB"/>
              <a:t>Embeddings</a:t>
            </a:r>
            <a:endParaRPr/>
          </a:p>
        </p:txBody>
      </p:sp>
      <p:sp>
        <p:nvSpPr>
          <p:cNvPr id="124" name="Google Shape;124;p1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Georgina Flesia, Laura Alonso Alemany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Diplomatura en Ciencia de Datos,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Aprendizaje Automático y sus Aplicaciones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FaMAF-UNC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Agosto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Qué perdemos?</a:t>
            </a:r>
            <a:endParaRPr/>
          </a:p>
        </p:txBody>
      </p:sp>
      <p:sp>
        <p:nvSpPr>
          <p:cNvPr id="186" name="Google Shape;186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Información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Interpretabilidad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Selección de Características</a:t>
            </a:r>
            <a:endParaRPr/>
          </a:p>
        </p:txBody>
      </p:sp>
      <p:sp>
        <p:nvSpPr>
          <p:cNvPr id="192" name="Google Shape;192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Reducción de dimensionalidad eliminando características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Intuición: eliminamos ruido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Pero… se hace en relación a una clase!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 u="sng">
                <a:solidFill>
                  <a:schemeClr val="hlink"/>
                </a:solidFill>
                <a:hlinkClick r:id="rId3"/>
              </a:rPr>
              <a:t>https://scikit-learn.org/stable/modules/feature_selection.html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Cómo hacemos si no tenemos clases? conocimiento de dominio! P.ej., en lenguaje natural: 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eliminamos palabras poco frecuentes 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eliminamos palabras muy frecuentes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Selección de Características</a:t>
            </a:r>
            <a:endParaRPr/>
          </a:p>
        </p:txBody>
      </p:sp>
      <p:sp>
        <p:nvSpPr>
          <p:cNvPr id="198" name="Google Shape;19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Reducción de dimensionalidad eliminando características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Intuición: eliminamos ruido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También tenemos métodos basados en varianza: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Eliminar características con poca varianza (en scikit learn, </a:t>
            </a:r>
            <a:r>
              <a:rPr b="1" lang="en-GB" sz="2400" u="sng">
                <a:solidFill>
                  <a:srgbClr val="05578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VarianceThreshold</a:t>
            </a:r>
            <a:r>
              <a:rPr lang="en-GB" sz="2400"/>
              <a:t>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Eliminar características redundantes con otras (en scikit learn, </a:t>
            </a:r>
            <a:r>
              <a:rPr b="1" lang="en-GB" sz="2400" u="sng">
                <a:solidFill>
                  <a:srgbClr val="05578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mutual_info_classif</a:t>
            </a:r>
            <a:r>
              <a:rPr lang="en-GB" sz="2400"/>
              <a:t>)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Agrupamiento de Características</a:t>
            </a:r>
            <a:endParaRPr/>
          </a:p>
        </p:txBody>
      </p:sp>
      <p:sp>
        <p:nvSpPr>
          <p:cNvPr id="204" name="Google Shape;204;p13"/>
          <p:cNvSpPr txBox="1"/>
          <p:nvPr>
            <p:ph idx="1" type="body"/>
          </p:nvPr>
        </p:nvSpPr>
        <p:spPr>
          <a:xfrm>
            <a:off x="311700" y="1152475"/>
            <a:ext cx="890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C</a:t>
            </a:r>
            <a:r>
              <a:rPr lang="en-GB" sz="2400"/>
              <a:t>aracterísticas dependientes (redundantes)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Por ejemplo, combinación lineal de el número de paradas recorridas por un colectivo y la distancia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Características que se pueden representar unidas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Por ej., sustituir viento, temperatura y humedad por sensación térmica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Podemos sustituir características por su clase 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Por ej., en lenguaje natural, sustituir “corríamos” por “correr” o por V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Principal Component Analysis</a:t>
            </a:r>
            <a:endParaRPr/>
          </a:p>
        </p:txBody>
      </p:sp>
      <p:sp>
        <p:nvSpPr>
          <p:cNvPr id="210" name="Google Shape;21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Minimiza el error cuadrado de reconstruir los datos originales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211" name="Google Shape;211;p14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212" name="Google Shape;212;p14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14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Principal Component Analysis</a:t>
            </a:r>
            <a:endParaRPr/>
          </a:p>
        </p:txBody>
      </p:sp>
      <p:grpSp>
        <p:nvGrpSpPr>
          <p:cNvPr id="220" name="Google Shape;220;p15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221" name="Google Shape;221;p15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15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4" name="Google Shape;224;p15"/>
          <p:cNvPicPr preferRelativeResize="0"/>
          <p:nvPr/>
        </p:nvPicPr>
        <p:blipFill rotWithShape="1">
          <a:blip r:embed="rId3">
            <a:alphaModFix/>
          </a:blip>
          <a:srcRect b="27279" l="58773" r="0" t="18178"/>
          <a:stretch/>
        </p:blipFill>
        <p:spPr>
          <a:xfrm>
            <a:off x="3631690" y="1454975"/>
            <a:ext cx="5325774" cy="27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Minimiza el error cuadrado de reconstruir los datos originales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3e948baff_0_2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Principal Component Analysis</a:t>
            </a:r>
            <a:endParaRPr/>
          </a:p>
        </p:txBody>
      </p:sp>
      <p:sp>
        <p:nvSpPr>
          <p:cNvPr id="231" name="Google Shape;231;g363e948baff_0_27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Minimiza el error cuadrado de reconstruir los datos originales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Capta relaciones lineales globales en los datos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Revela las principales fuentes de variación y facilita la visualización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Útil para selección de variables, compresión y reducción de ruido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t-SNE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700"/>
              <a:t>t-distributed stochastic neighbor embedding</a:t>
            </a:r>
            <a:endParaRPr sz="2700"/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reducción de dimensionalidad no lineal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para </a:t>
            </a:r>
            <a:r>
              <a:rPr b="1" lang="en-GB" sz="2400"/>
              <a:t>visualización </a:t>
            </a:r>
            <a:r>
              <a:rPr lang="en-GB" sz="2400"/>
              <a:t>en dos o tres dimensiones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los objetos semejantes quedan cercanos y los más diferentes quedan más distantes, con alta probabilidad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es una aplicación de la Divergencia de Kullback-Leibler, que nos indica qué tanto una distribución puede haber sido originada por otra distribución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t-SNE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7959" t="6498"/>
          <a:stretch/>
        </p:blipFill>
        <p:spPr>
          <a:xfrm>
            <a:off x="2004850" y="0"/>
            <a:ext cx="50135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3e948baff_0_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UMAP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Uniform Manifold Approximation and Projection</a:t>
            </a:r>
            <a:endParaRPr sz="2500"/>
          </a:p>
        </p:txBody>
      </p:sp>
      <p:sp>
        <p:nvSpPr>
          <p:cNvPr id="249" name="Google Shape;249;g363e948baff_0_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Simplifica datos complejos sin perder su estructura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Descubre la estructura subyacente de los datos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Capta relaciones no lineales que otros métodos omiten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Rápido y eficaz con grandes datasets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Qué es un embedding (proyección)</a:t>
            </a:r>
            <a:endParaRPr/>
          </a:p>
        </p:txBody>
      </p:sp>
      <p:grpSp>
        <p:nvGrpSpPr>
          <p:cNvPr id="130" name="Google Shape;130;p2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131" name="Google Shape;131;p2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 refleja en el espacio destino la </a:t>
            </a:r>
            <a:r>
              <a:rPr b="1" lang="en-GB" sz="2400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b="1" lang="en-GB" sz="2400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b="1" lang="en-GB" sz="2400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0" r="0" t="6498"/>
          <a:stretch/>
        </p:blipFill>
        <p:spPr>
          <a:xfrm>
            <a:off x="1088475" y="3267900"/>
            <a:ext cx="2447925" cy="18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4">
            <a:alphaModFix/>
          </a:blip>
          <a:srcRect b="0" l="0" r="0" t="5979"/>
          <a:stretch/>
        </p:blipFill>
        <p:spPr>
          <a:xfrm>
            <a:off x="3755025" y="3280267"/>
            <a:ext cx="2447925" cy="178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Diferencia entre t-sne, PCA y UMAP</a:t>
            </a:r>
            <a:endParaRPr/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 refleja en el espacio destino la </a:t>
            </a:r>
            <a:r>
              <a:rPr b="1" lang="en-GB" sz="2400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b="1" lang="en-GB" sz="2400">
                <a:solidFill>
                  <a:srgbClr val="FF5722"/>
                </a:solidFill>
              </a:rPr>
              <a:t>cercanos o lejanos</a:t>
            </a:r>
            <a:r>
              <a:rPr lang="en-GB" sz="2400"/>
              <a:t>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b="1" lang="en-GB" sz="2400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UMAP revela la estructura subyacente de los datos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 b="0" l="0" r="0" t="6498"/>
          <a:stretch/>
        </p:blipFill>
        <p:spPr>
          <a:xfrm>
            <a:off x="1088475" y="3267900"/>
            <a:ext cx="2447925" cy="18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4">
            <a:alphaModFix/>
          </a:blip>
          <a:srcRect b="0" l="0" r="0" t="5979"/>
          <a:stretch/>
        </p:blipFill>
        <p:spPr>
          <a:xfrm>
            <a:off x="3755025" y="3280267"/>
            <a:ext cx="2447925" cy="178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5">
            <a:alphaModFix/>
          </a:blip>
          <a:srcRect b="0" l="0" r="0" t="5624"/>
          <a:stretch/>
        </p:blipFill>
        <p:spPr>
          <a:xfrm>
            <a:off x="6463738" y="3255525"/>
            <a:ext cx="2368563" cy="18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Para saber más</a:t>
            </a:r>
            <a:endParaRPr/>
          </a:p>
        </p:txBody>
      </p:sp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2400" u="sng">
                <a:solidFill>
                  <a:schemeClr val="hlink"/>
                </a:solidFill>
                <a:hlinkClick r:id="rId3"/>
              </a:rPr>
              <a:t>https://pair-code.github.io/understanding-umap/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 u="sng">
                <a:solidFill>
                  <a:schemeClr val="hlink"/>
                </a:solidFill>
                <a:hlinkClick r:id="rId4"/>
              </a:rPr>
              <a:t>https://www.kaggle.com/code/samuelcortinhas/intro-to-pca-t-sne-umap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2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https://en.wikipedia.org/wiki/Dimensionality_reduction#Feature_projection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3e948baff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Descomposición en Valores Singulares</a:t>
            </a:r>
            <a:endParaRPr/>
          </a:p>
        </p:txBody>
      </p:sp>
      <p:sp>
        <p:nvSpPr>
          <p:cNvPr id="278" name="Google Shape;278;g363e948baff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Los componentes principales se encuentran descomponiendo una matriz en valores singulares (eigenvalues) → singular value decomposition (SVD)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9" name="Google Shape;279;g363e948ba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74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63e948baff_0_0"/>
          <p:cNvSpPr/>
          <p:nvPr/>
        </p:nvSpPr>
        <p:spPr>
          <a:xfrm>
            <a:off x="3810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63e948baff_0_0"/>
          <p:cNvSpPr/>
          <p:nvPr/>
        </p:nvSpPr>
        <p:spPr>
          <a:xfrm flipH="1">
            <a:off x="21336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63e948baff_0_0"/>
          <p:cNvSpPr/>
          <p:nvPr/>
        </p:nvSpPr>
        <p:spPr>
          <a:xfrm flipH="1">
            <a:off x="4114800" y="19812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63e948baff_0_0"/>
          <p:cNvSpPr/>
          <p:nvPr/>
        </p:nvSpPr>
        <p:spPr>
          <a:xfrm>
            <a:off x="28194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363e948baff_0_0"/>
          <p:cNvSpPr txBox="1"/>
          <p:nvPr/>
        </p:nvSpPr>
        <p:spPr>
          <a:xfrm>
            <a:off x="2438400" y="28956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63e948baff_0_0"/>
          <p:cNvSpPr/>
          <p:nvPr/>
        </p:nvSpPr>
        <p:spPr>
          <a:xfrm>
            <a:off x="47244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63e948baff_0_0"/>
          <p:cNvSpPr/>
          <p:nvPr/>
        </p:nvSpPr>
        <p:spPr>
          <a:xfrm flipH="1">
            <a:off x="59436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363e948baff_0_0"/>
          <p:cNvSpPr txBox="1"/>
          <p:nvPr/>
        </p:nvSpPr>
        <p:spPr>
          <a:xfrm>
            <a:off x="43434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63e948baff_0_0"/>
          <p:cNvSpPr txBox="1"/>
          <p:nvPr/>
        </p:nvSpPr>
        <p:spPr>
          <a:xfrm>
            <a:off x="64008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363e948baff_0_0"/>
          <p:cNvSpPr/>
          <p:nvPr/>
        </p:nvSpPr>
        <p:spPr>
          <a:xfrm>
            <a:off x="5105400" y="39624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63e948baff_0_0"/>
          <p:cNvSpPr/>
          <p:nvPr/>
        </p:nvSpPr>
        <p:spPr>
          <a:xfrm flipH="1">
            <a:off x="80772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63e948baff_0_0"/>
          <p:cNvSpPr txBox="1"/>
          <p:nvPr/>
        </p:nvSpPr>
        <p:spPr>
          <a:xfrm>
            <a:off x="29241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63e948baff_0_0"/>
          <p:cNvSpPr txBox="1"/>
          <p:nvPr/>
        </p:nvSpPr>
        <p:spPr>
          <a:xfrm>
            <a:off x="36099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g363e948baff_0_0"/>
          <p:cNvCxnSpPr/>
          <p:nvPr/>
        </p:nvCxnSpPr>
        <p:spPr>
          <a:xfrm rot="10800000">
            <a:off x="31242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4" name="Google Shape;294;g363e948baff_0_0"/>
          <p:cNvCxnSpPr/>
          <p:nvPr/>
        </p:nvCxnSpPr>
        <p:spPr>
          <a:xfrm>
            <a:off x="31242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" name="Google Shape;295;g363e948baff_0_0"/>
          <p:cNvCxnSpPr/>
          <p:nvPr/>
        </p:nvCxnSpPr>
        <p:spPr>
          <a:xfrm>
            <a:off x="38100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6" name="Google Shape;296;g363e948baff_0_0"/>
          <p:cNvCxnSpPr/>
          <p:nvPr/>
        </p:nvCxnSpPr>
        <p:spPr>
          <a:xfrm rot="10800000">
            <a:off x="37338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" name="Google Shape;297;g363e948baff_0_0"/>
          <p:cNvSpPr txBox="1"/>
          <p:nvPr/>
        </p:nvSpPr>
        <p:spPr>
          <a:xfrm>
            <a:off x="4876800" y="26670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63e948baff_0_0"/>
          <p:cNvSpPr txBox="1"/>
          <p:nvPr/>
        </p:nvSpPr>
        <p:spPr>
          <a:xfrm>
            <a:off x="5410200" y="31242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g363e948baff_0_0"/>
          <p:cNvGrpSpPr/>
          <p:nvPr/>
        </p:nvGrpSpPr>
        <p:grpSpPr>
          <a:xfrm>
            <a:off x="5638800" y="2743200"/>
            <a:ext cx="381000" cy="304800"/>
            <a:chOff x="6096000" y="4114800"/>
            <a:chExt cx="381000" cy="304800"/>
          </a:xfrm>
        </p:grpSpPr>
        <p:sp>
          <p:nvSpPr>
            <p:cNvPr id="300" name="Google Shape;300;g363e948baff_0_0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g363e948baff_0_0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2" name="Google Shape;302;g363e948baff_0_0"/>
          <p:cNvGrpSpPr/>
          <p:nvPr/>
        </p:nvGrpSpPr>
        <p:grpSpPr>
          <a:xfrm>
            <a:off x="4953000" y="3276600"/>
            <a:ext cx="381000" cy="304800"/>
            <a:chOff x="6096000" y="4114800"/>
            <a:chExt cx="381000" cy="304800"/>
          </a:xfrm>
        </p:grpSpPr>
        <p:sp>
          <p:nvSpPr>
            <p:cNvPr id="303" name="Google Shape;303;g363e948baff_0_0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g363e948baff_0_0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5" name="Google Shape;305;g363e948baff_0_0"/>
          <p:cNvSpPr txBox="1"/>
          <p:nvPr/>
        </p:nvSpPr>
        <p:spPr>
          <a:xfrm>
            <a:off x="6172200" y="38100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63e948baff_0_0"/>
          <p:cNvSpPr txBox="1"/>
          <p:nvPr/>
        </p:nvSpPr>
        <p:spPr>
          <a:xfrm>
            <a:off x="6172200" y="43434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g363e948baff_0_0"/>
          <p:cNvCxnSpPr/>
          <p:nvPr/>
        </p:nvCxnSpPr>
        <p:spPr>
          <a:xfrm>
            <a:off x="5257800" y="4114800"/>
            <a:ext cx="914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8" name="Google Shape;308;g363e948baff_0_0"/>
          <p:cNvCxnSpPr/>
          <p:nvPr/>
        </p:nvCxnSpPr>
        <p:spPr>
          <a:xfrm>
            <a:off x="6705600" y="41148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9" name="Google Shape;309;g363e948baff_0_0"/>
          <p:cNvCxnSpPr/>
          <p:nvPr/>
        </p:nvCxnSpPr>
        <p:spPr>
          <a:xfrm>
            <a:off x="5257800" y="4572000"/>
            <a:ext cx="8382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0" name="Google Shape;310;g363e948baff_0_0"/>
          <p:cNvCxnSpPr/>
          <p:nvPr/>
        </p:nvCxnSpPr>
        <p:spPr>
          <a:xfrm>
            <a:off x="6705600" y="45720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3e948baff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316" name="Google Shape;316;g363e948baff_0_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Los componentes principales se encuentran descomponiendo una matriz en valores singulares (eigenvalues) → singular value decomposition (SVD)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7" name="Google Shape;317;g363e948baff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74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63e948baff_0_37"/>
          <p:cNvSpPr/>
          <p:nvPr/>
        </p:nvSpPr>
        <p:spPr>
          <a:xfrm>
            <a:off x="3810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63e948baff_0_37"/>
          <p:cNvSpPr/>
          <p:nvPr/>
        </p:nvSpPr>
        <p:spPr>
          <a:xfrm flipH="1">
            <a:off x="21336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363e948baff_0_37"/>
          <p:cNvSpPr/>
          <p:nvPr/>
        </p:nvSpPr>
        <p:spPr>
          <a:xfrm flipH="1">
            <a:off x="4114800" y="19812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63e948baff_0_37"/>
          <p:cNvSpPr/>
          <p:nvPr/>
        </p:nvSpPr>
        <p:spPr>
          <a:xfrm>
            <a:off x="28194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363e948baff_0_37"/>
          <p:cNvSpPr txBox="1"/>
          <p:nvPr/>
        </p:nvSpPr>
        <p:spPr>
          <a:xfrm>
            <a:off x="2438400" y="28956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363e948baff_0_37"/>
          <p:cNvSpPr/>
          <p:nvPr/>
        </p:nvSpPr>
        <p:spPr>
          <a:xfrm>
            <a:off x="47244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63e948baff_0_37"/>
          <p:cNvSpPr/>
          <p:nvPr/>
        </p:nvSpPr>
        <p:spPr>
          <a:xfrm flipH="1">
            <a:off x="59436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63e948baff_0_37"/>
          <p:cNvSpPr txBox="1"/>
          <p:nvPr/>
        </p:nvSpPr>
        <p:spPr>
          <a:xfrm>
            <a:off x="43434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63e948baff_0_37"/>
          <p:cNvSpPr txBox="1"/>
          <p:nvPr/>
        </p:nvSpPr>
        <p:spPr>
          <a:xfrm>
            <a:off x="64008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63e948baff_0_37"/>
          <p:cNvSpPr/>
          <p:nvPr/>
        </p:nvSpPr>
        <p:spPr>
          <a:xfrm>
            <a:off x="5105400" y="39624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363e948baff_0_37"/>
          <p:cNvSpPr/>
          <p:nvPr/>
        </p:nvSpPr>
        <p:spPr>
          <a:xfrm flipH="1">
            <a:off x="80772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63e948baff_0_37"/>
          <p:cNvSpPr txBox="1"/>
          <p:nvPr/>
        </p:nvSpPr>
        <p:spPr>
          <a:xfrm>
            <a:off x="29241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363e948baff_0_37"/>
          <p:cNvSpPr txBox="1"/>
          <p:nvPr/>
        </p:nvSpPr>
        <p:spPr>
          <a:xfrm>
            <a:off x="36099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g363e948baff_0_37"/>
          <p:cNvCxnSpPr/>
          <p:nvPr/>
        </p:nvCxnSpPr>
        <p:spPr>
          <a:xfrm rot="10800000">
            <a:off x="31242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2" name="Google Shape;332;g363e948baff_0_37"/>
          <p:cNvCxnSpPr/>
          <p:nvPr/>
        </p:nvCxnSpPr>
        <p:spPr>
          <a:xfrm>
            <a:off x="31242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g363e948baff_0_37"/>
          <p:cNvCxnSpPr/>
          <p:nvPr/>
        </p:nvCxnSpPr>
        <p:spPr>
          <a:xfrm>
            <a:off x="38100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4" name="Google Shape;334;g363e948baff_0_37"/>
          <p:cNvCxnSpPr/>
          <p:nvPr/>
        </p:nvCxnSpPr>
        <p:spPr>
          <a:xfrm rot="10800000">
            <a:off x="37338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Google Shape;335;g363e948baff_0_37"/>
          <p:cNvSpPr txBox="1"/>
          <p:nvPr/>
        </p:nvSpPr>
        <p:spPr>
          <a:xfrm>
            <a:off x="4876800" y="26670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63e948baff_0_37"/>
          <p:cNvSpPr txBox="1"/>
          <p:nvPr/>
        </p:nvSpPr>
        <p:spPr>
          <a:xfrm>
            <a:off x="5410200" y="31242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g363e948baff_0_37"/>
          <p:cNvGrpSpPr/>
          <p:nvPr/>
        </p:nvGrpSpPr>
        <p:grpSpPr>
          <a:xfrm>
            <a:off x="5638800" y="2743200"/>
            <a:ext cx="381000" cy="304800"/>
            <a:chOff x="6096000" y="4114800"/>
            <a:chExt cx="381000" cy="304800"/>
          </a:xfrm>
        </p:grpSpPr>
        <p:sp>
          <p:nvSpPr>
            <p:cNvPr id="338" name="Google Shape;338;g363e948baff_0_37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363e948baff_0_37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40" name="Google Shape;340;g363e948baff_0_37"/>
          <p:cNvGrpSpPr/>
          <p:nvPr/>
        </p:nvGrpSpPr>
        <p:grpSpPr>
          <a:xfrm>
            <a:off x="4953000" y="3276600"/>
            <a:ext cx="381000" cy="304800"/>
            <a:chOff x="6096000" y="4114800"/>
            <a:chExt cx="381000" cy="304800"/>
          </a:xfrm>
        </p:grpSpPr>
        <p:sp>
          <p:nvSpPr>
            <p:cNvPr id="341" name="Google Shape;341;g363e948baff_0_37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" name="Google Shape;342;g363e948baff_0_37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3" name="Google Shape;343;g363e948baff_0_37"/>
          <p:cNvSpPr txBox="1"/>
          <p:nvPr/>
        </p:nvSpPr>
        <p:spPr>
          <a:xfrm>
            <a:off x="6172200" y="38100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63e948baff_0_37"/>
          <p:cNvSpPr txBox="1"/>
          <p:nvPr/>
        </p:nvSpPr>
        <p:spPr>
          <a:xfrm>
            <a:off x="6172200" y="43434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g363e948baff_0_37"/>
          <p:cNvCxnSpPr/>
          <p:nvPr/>
        </p:nvCxnSpPr>
        <p:spPr>
          <a:xfrm>
            <a:off x="5257800" y="4114800"/>
            <a:ext cx="914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6" name="Google Shape;346;g363e948baff_0_37"/>
          <p:cNvCxnSpPr/>
          <p:nvPr/>
        </p:nvCxnSpPr>
        <p:spPr>
          <a:xfrm>
            <a:off x="6705600" y="41148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7" name="Google Shape;347;g363e948baff_0_37"/>
          <p:cNvCxnSpPr/>
          <p:nvPr/>
        </p:nvCxnSpPr>
        <p:spPr>
          <a:xfrm>
            <a:off x="5257800" y="4572000"/>
            <a:ext cx="8382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8" name="Google Shape;348;g363e948baff_0_37"/>
          <p:cNvCxnSpPr/>
          <p:nvPr/>
        </p:nvCxnSpPr>
        <p:spPr>
          <a:xfrm>
            <a:off x="6705600" y="45720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49" name="Google Shape;349;g363e948baff_0_37"/>
          <p:cNvGrpSpPr/>
          <p:nvPr/>
        </p:nvGrpSpPr>
        <p:grpSpPr>
          <a:xfrm>
            <a:off x="2297125" y="790350"/>
            <a:ext cx="2097300" cy="990600"/>
            <a:chOff x="2297125" y="790350"/>
            <a:chExt cx="2097300" cy="990600"/>
          </a:xfrm>
        </p:grpSpPr>
        <p:sp>
          <p:nvSpPr>
            <p:cNvPr id="350" name="Google Shape;350;g363e948baff_0_37"/>
            <p:cNvSpPr/>
            <p:nvPr/>
          </p:nvSpPr>
          <p:spPr>
            <a:xfrm>
              <a:off x="2297125" y="790350"/>
              <a:ext cx="2097300" cy="990600"/>
            </a:xfrm>
            <a:prstGeom prst="wedgeRectCallout">
              <a:avLst>
                <a:gd fmla="val -51787" name="adj1"/>
                <a:gd fmla="val 70350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363e948baff_0_37"/>
            <p:cNvSpPr txBox="1"/>
            <p:nvPr/>
          </p:nvSpPr>
          <p:spPr>
            <a:xfrm>
              <a:off x="2396975" y="8319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Términos x Documentos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g363e948baff_0_37"/>
          <p:cNvGrpSpPr/>
          <p:nvPr/>
        </p:nvGrpSpPr>
        <p:grpSpPr>
          <a:xfrm>
            <a:off x="4430725" y="1095150"/>
            <a:ext cx="2097300" cy="990600"/>
            <a:chOff x="4430725" y="1095150"/>
            <a:chExt cx="2097300" cy="990600"/>
          </a:xfrm>
        </p:grpSpPr>
        <p:sp>
          <p:nvSpPr>
            <p:cNvPr id="353" name="Google Shape;353;g363e948baff_0_37"/>
            <p:cNvSpPr/>
            <p:nvPr/>
          </p:nvSpPr>
          <p:spPr>
            <a:xfrm>
              <a:off x="4430725" y="1095150"/>
              <a:ext cx="2097300" cy="990600"/>
            </a:xfrm>
            <a:prstGeom prst="wedgeRectCallout">
              <a:avLst>
                <a:gd fmla="val -51787" name="adj1"/>
                <a:gd fmla="val 70350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363e948baff_0_37"/>
            <p:cNvSpPr txBox="1"/>
            <p:nvPr/>
          </p:nvSpPr>
          <p:spPr>
            <a:xfrm>
              <a:off x="4530575" y="11367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Documentos x Conceptos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g363e948baff_0_37"/>
          <p:cNvGrpSpPr/>
          <p:nvPr/>
        </p:nvGrpSpPr>
        <p:grpSpPr>
          <a:xfrm>
            <a:off x="6781800" y="2583600"/>
            <a:ext cx="2097300" cy="990600"/>
            <a:chOff x="6781800" y="2583600"/>
            <a:chExt cx="2097300" cy="990600"/>
          </a:xfrm>
        </p:grpSpPr>
        <p:sp>
          <p:nvSpPr>
            <p:cNvPr id="356" name="Google Shape;356;g363e948baff_0_37"/>
            <p:cNvSpPr/>
            <p:nvPr/>
          </p:nvSpPr>
          <p:spPr>
            <a:xfrm>
              <a:off x="6781800" y="2583600"/>
              <a:ext cx="2097300" cy="990600"/>
            </a:xfrm>
            <a:prstGeom prst="wedgeRectCallout">
              <a:avLst>
                <a:gd fmla="val 2246" name="adj1"/>
                <a:gd fmla="val 89534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363e948baff_0_37"/>
            <p:cNvSpPr txBox="1"/>
            <p:nvPr/>
          </p:nvSpPr>
          <p:spPr>
            <a:xfrm>
              <a:off x="6881650" y="262517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Términos x Conceptos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g363e948baff_0_37"/>
          <p:cNvGrpSpPr/>
          <p:nvPr/>
        </p:nvGrpSpPr>
        <p:grpSpPr>
          <a:xfrm>
            <a:off x="5867400" y="1423263"/>
            <a:ext cx="2351100" cy="990600"/>
            <a:chOff x="5867400" y="1423263"/>
            <a:chExt cx="2351100" cy="990600"/>
          </a:xfrm>
        </p:grpSpPr>
        <p:sp>
          <p:nvSpPr>
            <p:cNvPr id="359" name="Google Shape;359;g363e948baff_0_37"/>
            <p:cNvSpPr/>
            <p:nvPr/>
          </p:nvSpPr>
          <p:spPr>
            <a:xfrm>
              <a:off x="5867400" y="1423263"/>
              <a:ext cx="2351100" cy="990600"/>
            </a:xfrm>
            <a:prstGeom prst="wedgeRectCallout">
              <a:avLst>
                <a:gd fmla="val -40434" name="adj1"/>
                <a:gd fmla="val 75599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363e948baff_0_37"/>
            <p:cNvSpPr txBox="1"/>
            <p:nvPr/>
          </p:nvSpPr>
          <p:spPr>
            <a:xfrm>
              <a:off x="5967250" y="1464838"/>
              <a:ext cx="2251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Fuerza de cada concepto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3e948baff_0_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Latent Semantic Analysis</a:t>
            </a:r>
            <a:endParaRPr/>
          </a:p>
        </p:txBody>
      </p:sp>
      <p:pic>
        <p:nvPicPr>
          <p:cNvPr id="366" name="Google Shape;366;g363e948baff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950" y="22098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63e948baff_0_86"/>
          <p:cNvSpPr/>
          <p:nvPr/>
        </p:nvSpPr>
        <p:spPr>
          <a:xfrm>
            <a:off x="104775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63e948baff_0_86"/>
          <p:cNvSpPr/>
          <p:nvPr/>
        </p:nvSpPr>
        <p:spPr>
          <a:xfrm flipH="1">
            <a:off x="280035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63e948baff_0_86"/>
          <p:cNvSpPr txBox="1"/>
          <p:nvPr/>
        </p:nvSpPr>
        <p:spPr>
          <a:xfrm>
            <a:off x="931862" y="16002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363e948baff_0_86"/>
          <p:cNvSpPr txBox="1"/>
          <p:nvPr/>
        </p:nvSpPr>
        <p:spPr>
          <a:xfrm>
            <a:off x="2114550" y="15240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63e948baff_0_86"/>
          <p:cNvSpPr txBox="1"/>
          <p:nvPr/>
        </p:nvSpPr>
        <p:spPr>
          <a:xfrm>
            <a:off x="2800350" y="13716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g363e948baff_0_86"/>
          <p:cNvCxnSpPr/>
          <p:nvPr/>
        </p:nvCxnSpPr>
        <p:spPr>
          <a:xfrm>
            <a:off x="2030412" y="16002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73" name="Google Shape;373;g363e948baff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8550" y="21336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63e948baff_0_86"/>
          <p:cNvSpPr/>
          <p:nvPr/>
        </p:nvSpPr>
        <p:spPr>
          <a:xfrm flipH="1">
            <a:off x="4781550" y="21336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363e948baff_0_86"/>
          <p:cNvSpPr/>
          <p:nvPr/>
        </p:nvSpPr>
        <p:spPr>
          <a:xfrm>
            <a:off x="348615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363e948baff_0_86"/>
          <p:cNvSpPr txBox="1"/>
          <p:nvPr/>
        </p:nvSpPr>
        <p:spPr>
          <a:xfrm>
            <a:off x="3105150" y="30480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g363e948baff_0_86"/>
          <p:cNvCxnSpPr/>
          <p:nvPr/>
        </p:nvCxnSpPr>
        <p:spPr>
          <a:xfrm rot="10800000">
            <a:off x="514350" y="21336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78" name="Google Shape;378;g363e948baff_0_86"/>
          <p:cNvSpPr txBox="1"/>
          <p:nvPr/>
        </p:nvSpPr>
        <p:spPr>
          <a:xfrm>
            <a:off x="282575" y="26368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63e948baff_0_86"/>
          <p:cNvSpPr txBox="1"/>
          <p:nvPr/>
        </p:nvSpPr>
        <p:spPr>
          <a:xfrm>
            <a:off x="209550" y="40386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g363e948baff_0_86"/>
          <p:cNvCxnSpPr/>
          <p:nvPr/>
        </p:nvCxnSpPr>
        <p:spPr>
          <a:xfrm>
            <a:off x="514350" y="32004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81" name="Google Shape;381;g363e948baff_0_86"/>
          <p:cNvCxnSpPr/>
          <p:nvPr/>
        </p:nvCxnSpPr>
        <p:spPr>
          <a:xfrm rot="10800000">
            <a:off x="514350" y="36576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82" name="Google Shape;382;g363e948baff_0_86"/>
          <p:cNvCxnSpPr/>
          <p:nvPr/>
        </p:nvCxnSpPr>
        <p:spPr>
          <a:xfrm>
            <a:off x="514350" y="44958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383" name="Google Shape;383;g363e948baff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3550" y="28956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363e948baff_0_86"/>
          <p:cNvSpPr/>
          <p:nvPr/>
        </p:nvSpPr>
        <p:spPr>
          <a:xfrm>
            <a:off x="539115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363e948baff_0_86"/>
          <p:cNvSpPr/>
          <p:nvPr/>
        </p:nvSpPr>
        <p:spPr>
          <a:xfrm flipH="1">
            <a:off x="661035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363e948baff_0_86"/>
          <p:cNvSpPr txBox="1"/>
          <p:nvPr/>
        </p:nvSpPr>
        <p:spPr>
          <a:xfrm>
            <a:off x="501015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g363e948baff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2150" y="41148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63e948baff_0_86"/>
          <p:cNvSpPr txBox="1"/>
          <p:nvPr/>
        </p:nvSpPr>
        <p:spPr>
          <a:xfrm>
            <a:off x="706755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363e948baff_0_86"/>
          <p:cNvSpPr/>
          <p:nvPr/>
        </p:nvSpPr>
        <p:spPr>
          <a:xfrm>
            <a:off x="577215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63e948baff_0_86"/>
          <p:cNvSpPr/>
          <p:nvPr/>
        </p:nvSpPr>
        <p:spPr>
          <a:xfrm flipH="1">
            <a:off x="8743950" y="41910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363e948baff_0_86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inf. retrieval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363e948baff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63e948baff_0_116"/>
          <p:cNvSpPr/>
          <p:nvPr/>
        </p:nvSpPr>
        <p:spPr>
          <a:xfrm>
            <a:off x="97155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63e948baff_0_116"/>
          <p:cNvSpPr/>
          <p:nvPr/>
        </p:nvSpPr>
        <p:spPr>
          <a:xfrm flipH="1">
            <a:off x="272415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63e948baff_0_116"/>
          <p:cNvSpPr txBox="1"/>
          <p:nvPr/>
        </p:nvSpPr>
        <p:spPr>
          <a:xfrm>
            <a:off x="85566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363e948baff_0_116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inf. retrieval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63e948baff_0_116"/>
          <p:cNvSpPr txBox="1"/>
          <p:nvPr/>
        </p:nvSpPr>
        <p:spPr>
          <a:xfrm>
            <a:off x="203835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63e948baff_0_116"/>
          <p:cNvSpPr txBox="1"/>
          <p:nvPr/>
        </p:nvSpPr>
        <p:spPr>
          <a:xfrm>
            <a:off x="272415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g363e948baff_0_116"/>
          <p:cNvCxnSpPr/>
          <p:nvPr/>
        </p:nvCxnSpPr>
        <p:spPr>
          <a:xfrm>
            <a:off x="1885950" y="15240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04" name="Google Shape;404;g363e948baff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235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63e948baff_0_116"/>
          <p:cNvSpPr/>
          <p:nvPr/>
        </p:nvSpPr>
        <p:spPr>
          <a:xfrm flipH="1">
            <a:off x="470535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63e948baff_0_116"/>
          <p:cNvSpPr/>
          <p:nvPr/>
        </p:nvSpPr>
        <p:spPr>
          <a:xfrm>
            <a:off x="340995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63e948baff_0_116"/>
          <p:cNvSpPr txBox="1"/>
          <p:nvPr/>
        </p:nvSpPr>
        <p:spPr>
          <a:xfrm>
            <a:off x="302895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g363e948baff_0_116"/>
          <p:cNvCxnSpPr/>
          <p:nvPr/>
        </p:nvCxnSpPr>
        <p:spPr>
          <a:xfrm rot="10800000">
            <a:off x="438150" y="20574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09" name="Google Shape;409;g363e948baff_0_116"/>
          <p:cNvSpPr txBox="1"/>
          <p:nvPr/>
        </p:nvSpPr>
        <p:spPr>
          <a:xfrm>
            <a:off x="20637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363e948baff_0_116"/>
          <p:cNvSpPr txBox="1"/>
          <p:nvPr/>
        </p:nvSpPr>
        <p:spPr>
          <a:xfrm>
            <a:off x="13335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" name="Google Shape;411;g363e948baff_0_116"/>
          <p:cNvCxnSpPr/>
          <p:nvPr/>
        </p:nvCxnSpPr>
        <p:spPr>
          <a:xfrm>
            <a:off x="438150" y="31242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12" name="Google Shape;412;g363e948baff_0_116"/>
          <p:cNvCxnSpPr/>
          <p:nvPr/>
        </p:nvCxnSpPr>
        <p:spPr>
          <a:xfrm rot="10800000">
            <a:off x="438150" y="35814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13" name="Google Shape;413;g363e948baff_0_116"/>
          <p:cNvCxnSpPr/>
          <p:nvPr/>
        </p:nvCxnSpPr>
        <p:spPr>
          <a:xfrm>
            <a:off x="438150" y="44196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414" name="Google Shape;414;g363e948baff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735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363e948baff_0_116"/>
          <p:cNvSpPr/>
          <p:nvPr/>
        </p:nvSpPr>
        <p:spPr>
          <a:xfrm>
            <a:off x="531495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63e948baff_0_116"/>
          <p:cNvSpPr/>
          <p:nvPr/>
        </p:nvSpPr>
        <p:spPr>
          <a:xfrm flipH="1">
            <a:off x="653415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363e948baff_0_116"/>
          <p:cNvSpPr txBox="1"/>
          <p:nvPr/>
        </p:nvSpPr>
        <p:spPr>
          <a:xfrm>
            <a:off x="493395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g363e948baff_0_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595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363e948baff_0_116"/>
          <p:cNvSpPr txBox="1"/>
          <p:nvPr/>
        </p:nvSpPr>
        <p:spPr>
          <a:xfrm>
            <a:off x="699135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363e948baff_0_116"/>
          <p:cNvSpPr/>
          <p:nvPr/>
        </p:nvSpPr>
        <p:spPr>
          <a:xfrm>
            <a:off x="569595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63e948baff_0_116"/>
          <p:cNvSpPr/>
          <p:nvPr/>
        </p:nvSpPr>
        <p:spPr>
          <a:xfrm flipH="1">
            <a:off x="866775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63e948baff_0_116"/>
          <p:cNvSpPr txBox="1"/>
          <p:nvPr/>
        </p:nvSpPr>
        <p:spPr>
          <a:xfrm>
            <a:off x="3105150" y="990600"/>
            <a:ext cx="2065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63e948baff_0_116"/>
          <p:cNvSpPr txBox="1"/>
          <p:nvPr/>
        </p:nvSpPr>
        <p:spPr>
          <a:xfrm>
            <a:off x="4705350" y="1295400"/>
            <a:ext cx="2210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g363e948baff_0_116"/>
          <p:cNvCxnSpPr/>
          <p:nvPr/>
        </p:nvCxnSpPr>
        <p:spPr>
          <a:xfrm>
            <a:off x="3790950" y="1676400"/>
            <a:ext cx="0" cy="381000"/>
          </a:xfrm>
          <a:prstGeom prst="straightConnector1">
            <a:avLst/>
          </a:prstGeom>
          <a:noFill/>
          <a:ln cap="flat" cmpd="sng" w="15875">
            <a:solidFill>
              <a:srgbClr val="FF99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5" name="Google Shape;425;g363e948baff_0_116"/>
          <p:cNvCxnSpPr/>
          <p:nvPr/>
        </p:nvCxnSpPr>
        <p:spPr>
          <a:xfrm flipH="1">
            <a:off x="4400550" y="1828800"/>
            <a:ext cx="304800" cy="228600"/>
          </a:xfrm>
          <a:prstGeom prst="straightConnector1">
            <a:avLst/>
          </a:prstGeom>
          <a:noFill/>
          <a:ln cap="flat" cmpd="sng" w="15875">
            <a:solidFill>
              <a:srgbClr val="FF99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6" name="Google Shape;426;g363e948baff_0_116"/>
          <p:cNvSpPr/>
          <p:nvPr/>
        </p:nvSpPr>
        <p:spPr>
          <a:xfrm>
            <a:off x="3562350" y="1981200"/>
            <a:ext cx="685800" cy="4572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g363e948baff_0_116"/>
          <p:cNvGrpSpPr/>
          <p:nvPr/>
        </p:nvGrpSpPr>
        <p:grpSpPr>
          <a:xfrm>
            <a:off x="6762750" y="1143000"/>
            <a:ext cx="2097300" cy="990600"/>
            <a:chOff x="4430725" y="1095150"/>
            <a:chExt cx="2097300" cy="990600"/>
          </a:xfrm>
        </p:grpSpPr>
        <p:sp>
          <p:nvSpPr>
            <p:cNvPr id="428" name="Google Shape;428;g363e948baff_0_116"/>
            <p:cNvSpPr/>
            <p:nvPr/>
          </p:nvSpPr>
          <p:spPr>
            <a:xfrm>
              <a:off x="4430725" y="1095150"/>
              <a:ext cx="2097300" cy="990600"/>
            </a:xfrm>
            <a:prstGeom prst="wedgeRectCallout">
              <a:avLst>
                <a:gd fmla="val -137895" name="adj1"/>
                <a:gd fmla="val 100727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363e948baff_0_116"/>
            <p:cNvSpPr txBox="1"/>
            <p:nvPr/>
          </p:nvSpPr>
          <p:spPr>
            <a:xfrm>
              <a:off x="4530575" y="11367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Documentos x Conceptos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g363e948baff_0_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Latent Semantic Analysis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363e948baff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363e948baff_0_154"/>
          <p:cNvSpPr/>
          <p:nvPr/>
        </p:nvSpPr>
        <p:spPr>
          <a:xfrm>
            <a:off x="9906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363e948baff_0_154"/>
          <p:cNvSpPr/>
          <p:nvPr/>
        </p:nvSpPr>
        <p:spPr>
          <a:xfrm flipH="1">
            <a:off x="27432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363e948baff_0_154"/>
          <p:cNvSpPr txBox="1"/>
          <p:nvPr/>
        </p:nvSpPr>
        <p:spPr>
          <a:xfrm>
            <a:off x="87471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363e948baff_0_154"/>
          <p:cNvSpPr txBox="1"/>
          <p:nvPr/>
        </p:nvSpPr>
        <p:spPr>
          <a:xfrm>
            <a:off x="205740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363e948baff_0_154"/>
          <p:cNvSpPr txBox="1"/>
          <p:nvPr/>
        </p:nvSpPr>
        <p:spPr>
          <a:xfrm>
            <a:off x="274320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g363e948baff_0_154"/>
          <p:cNvCxnSpPr/>
          <p:nvPr/>
        </p:nvCxnSpPr>
        <p:spPr>
          <a:xfrm>
            <a:off x="1905000" y="15240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42" name="Google Shape;442;g363e948baff_0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63e948baff_0_154"/>
          <p:cNvSpPr/>
          <p:nvPr/>
        </p:nvSpPr>
        <p:spPr>
          <a:xfrm flipH="1">
            <a:off x="472440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363e948baff_0_154"/>
          <p:cNvSpPr/>
          <p:nvPr/>
        </p:nvSpPr>
        <p:spPr>
          <a:xfrm>
            <a:off x="34290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363e948baff_0_154"/>
          <p:cNvSpPr txBox="1"/>
          <p:nvPr/>
        </p:nvSpPr>
        <p:spPr>
          <a:xfrm>
            <a:off x="304800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g363e948baff_0_154"/>
          <p:cNvCxnSpPr/>
          <p:nvPr/>
        </p:nvCxnSpPr>
        <p:spPr>
          <a:xfrm rot="10800000">
            <a:off x="457200" y="20574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47" name="Google Shape;447;g363e948baff_0_154"/>
          <p:cNvSpPr txBox="1"/>
          <p:nvPr/>
        </p:nvSpPr>
        <p:spPr>
          <a:xfrm>
            <a:off x="22542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363e948baff_0_154"/>
          <p:cNvSpPr txBox="1"/>
          <p:nvPr/>
        </p:nvSpPr>
        <p:spPr>
          <a:xfrm>
            <a:off x="15240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g363e948baff_0_154"/>
          <p:cNvCxnSpPr/>
          <p:nvPr/>
        </p:nvCxnSpPr>
        <p:spPr>
          <a:xfrm>
            <a:off x="457200" y="31242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50" name="Google Shape;450;g363e948baff_0_154"/>
          <p:cNvCxnSpPr/>
          <p:nvPr/>
        </p:nvCxnSpPr>
        <p:spPr>
          <a:xfrm rot="10800000">
            <a:off x="457200" y="35814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51" name="Google Shape;451;g363e948baff_0_154"/>
          <p:cNvCxnSpPr/>
          <p:nvPr/>
        </p:nvCxnSpPr>
        <p:spPr>
          <a:xfrm>
            <a:off x="457200" y="44196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452" name="Google Shape;452;g363e948baff_0_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63e948baff_0_154"/>
          <p:cNvSpPr/>
          <p:nvPr/>
        </p:nvSpPr>
        <p:spPr>
          <a:xfrm>
            <a:off x="53340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363e948baff_0_154"/>
          <p:cNvSpPr/>
          <p:nvPr/>
        </p:nvSpPr>
        <p:spPr>
          <a:xfrm flipH="1">
            <a:off x="65532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363e948baff_0_154"/>
          <p:cNvSpPr txBox="1"/>
          <p:nvPr/>
        </p:nvSpPr>
        <p:spPr>
          <a:xfrm>
            <a:off x="49530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g363e948baff_0_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63e948baff_0_154"/>
          <p:cNvSpPr txBox="1"/>
          <p:nvPr/>
        </p:nvSpPr>
        <p:spPr>
          <a:xfrm>
            <a:off x="70104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363e948baff_0_154"/>
          <p:cNvSpPr/>
          <p:nvPr/>
        </p:nvSpPr>
        <p:spPr>
          <a:xfrm>
            <a:off x="57150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363e948baff_0_154"/>
          <p:cNvSpPr/>
          <p:nvPr/>
        </p:nvSpPr>
        <p:spPr>
          <a:xfrm flipH="1">
            <a:off x="86868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363e948baff_0_154"/>
          <p:cNvSpPr txBox="1"/>
          <p:nvPr/>
        </p:nvSpPr>
        <p:spPr>
          <a:xfrm>
            <a:off x="3657600" y="1143000"/>
            <a:ext cx="548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fuerza del concepto de computación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g363e948baff_0_154"/>
          <p:cNvCxnSpPr/>
          <p:nvPr/>
        </p:nvCxnSpPr>
        <p:spPr>
          <a:xfrm>
            <a:off x="5715000" y="1981200"/>
            <a:ext cx="0" cy="762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2" name="Google Shape;462;g363e948baff_0_154"/>
          <p:cNvSpPr/>
          <p:nvPr/>
        </p:nvSpPr>
        <p:spPr>
          <a:xfrm>
            <a:off x="5486400" y="2667000"/>
            <a:ext cx="609600" cy="533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363e948baff_0_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464" name="Google Shape;464;g363e948baff_0_154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inf. retrieval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363e948baff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363e948baff_0_187"/>
          <p:cNvSpPr/>
          <p:nvPr/>
        </p:nvSpPr>
        <p:spPr>
          <a:xfrm>
            <a:off x="10668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363e948baff_0_187"/>
          <p:cNvSpPr/>
          <p:nvPr/>
        </p:nvSpPr>
        <p:spPr>
          <a:xfrm flipH="1">
            <a:off x="28194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363e948baff_0_187"/>
          <p:cNvSpPr txBox="1"/>
          <p:nvPr/>
        </p:nvSpPr>
        <p:spPr>
          <a:xfrm>
            <a:off x="95091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363e948baff_0_187"/>
          <p:cNvSpPr txBox="1"/>
          <p:nvPr/>
        </p:nvSpPr>
        <p:spPr>
          <a:xfrm>
            <a:off x="213360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363e948baff_0_187"/>
          <p:cNvSpPr txBox="1"/>
          <p:nvPr/>
        </p:nvSpPr>
        <p:spPr>
          <a:xfrm>
            <a:off x="281940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g363e948baff_0_187"/>
          <p:cNvCxnSpPr/>
          <p:nvPr/>
        </p:nvCxnSpPr>
        <p:spPr>
          <a:xfrm>
            <a:off x="1981200" y="15240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76" name="Google Shape;476;g363e948baff_0_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363e948baff_0_187"/>
          <p:cNvSpPr/>
          <p:nvPr/>
        </p:nvSpPr>
        <p:spPr>
          <a:xfrm flipH="1">
            <a:off x="480060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363e948baff_0_187"/>
          <p:cNvSpPr/>
          <p:nvPr/>
        </p:nvSpPr>
        <p:spPr>
          <a:xfrm>
            <a:off x="35052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63e948baff_0_187"/>
          <p:cNvSpPr txBox="1"/>
          <p:nvPr/>
        </p:nvSpPr>
        <p:spPr>
          <a:xfrm>
            <a:off x="312420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g363e948baff_0_187"/>
          <p:cNvCxnSpPr/>
          <p:nvPr/>
        </p:nvCxnSpPr>
        <p:spPr>
          <a:xfrm rot="10800000">
            <a:off x="533400" y="20574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81" name="Google Shape;481;g363e948baff_0_187"/>
          <p:cNvSpPr txBox="1"/>
          <p:nvPr/>
        </p:nvSpPr>
        <p:spPr>
          <a:xfrm>
            <a:off x="30162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363e948baff_0_187"/>
          <p:cNvSpPr txBox="1"/>
          <p:nvPr/>
        </p:nvSpPr>
        <p:spPr>
          <a:xfrm>
            <a:off x="22860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g363e948baff_0_187"/>
          <p:cNvCxnSpPr/>
          <p:nvPr/>
        </p:nvCxnSpPr>
        <p:spPr>
          <a:xfrm>
            <a:off x="533400" y="31242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84" name="Google Shape;484;g363e948baff_0_187"/>
          <p:cNvCxnSpPr/>
          <p:nvPr/>
        </p:nvCxnSpPr>
        <p:spPr>
          <a:xfrm rot="10800000">
            <a:off x="533400" y="35814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85" name="Google Shape;485;g363e948baff_0_187"/>
          <p:cNvCxnSpPr/>
          <p:nvPr/>
        </p:nvCxnSpPr>
        <p:spPr>
          <a:xfrm>
            <a:off x="533400" y="44196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486" name="Google Shape;486;g363e948baff_0_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60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63e948baff_0_187"/>
          <p:cNvSpPr/>
          <p:nvPr/>
        </p:nvSpPr>
        <p:spPr>
          <a:xfrm>
            <a:off x="54102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63e948baff_0_187"/>
          <p:cNvSpPr/>
          <p:nvPr/>
        </p:nvSpPr>
        <p:spPr>
          <a:xfrm flipH="1">
            <a:off x="66294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363e948baff_0_187"/>
          <p:cNvSpPr txBox="1"/>
          <p:nvPr/>
        </p:nvSpPr>
        <p:spPr>
          <a:xfrm>
            <a:off x="50292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363e948baff_0_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20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363e948baff_0_187"/>
          <p:cNvSpPr txBox="1"/>
          <p:nvPr/>
        </p:nvSpPr>
        <p:spPr>
          <a:xfrm>
            <a:off x="70866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363e948baff_0_187"/>
          <p:cNvSpPr/>
          <p:nvPr/>
        </p:nvSpPr>
        <p:spPr>
          <a:xfrm>
            <a:off x="57912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63e948baff_0_187"/>
          <p:cNvSpPr/>
          <p:nvPr/>
        </p:nvSpPr>
        <p:spPr>
          <a:xfrm flipH="1">
            <a:off x="87630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363e948baff_0_187"/>
          <p:cNvSpPr txBox="1"/>
          <p:nvPr/>
        </p:nvSpPr>
        <p:spPr>
          <a:xfrm>
            <a:off x="5029200" y="1981200"/>
            <a:ext cx="2358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363e948baff_0_187"/>
          <p:cNvSpPr/>
          <p:nvPr/>
        </p:nvSpPr>
        <p:spPr>
          <a:xfrm>
            <a:off x="5029200" y="2514600"/>
            <a:ext cx="381000" cy="1676400"/>
          </a:xfrm>
          <a:custGeom>
            <a:rect b="b" l="l" r="r" t="t"/>
            <a:pathLst>
              <a:path extrusionOk="0" h="1056" w="240">
                <a:moveTo>
                  <a:pt x="0" y="0"/>
                </a:moveTo>
                <a:lnTo>
                  <a:pt x="0" y="1056"/>
                </a:lnTo>
                <a:lnTo>
                  <a:pt x="240" y="1056"/>
                </a:lnTo>
              </a:path>
            </a:pathLst>
          </a:custGeom>
          <a:noFill/>
          <a:ln cap="flat" cmpd="sng" w="15875">
            <a:solidFill>
              <a:srgbClr val="FF9900"/>
            </a:solidFill>
            <a:prstDash val="solid"/>
            <a:miter lim="524288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g363e948baff_0_187"/>
          <p:cNvCxnSpPr/>
          <p:nvPr/>
        </p:nvCxnSpPr>
        <p:spPr>
          <a:xfrm>
            <a:off x="1371600" y="1981200"/>
            <a:ext cx="4495800" cy="1981200"/>
          </a:xfrm>
          <a:prstGeom prst="straightConnector1">
            <a:avLst/>
          </a:prstGeom>
          <a:noFill/>
          <a:ln cap="flat" cmpd="sng" w="15875">
            <a:solidFill>
              <a:srgbClr val="FF99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7" name="Google Shape;497;g363e948baff_0_187"/>
          <p:cNvSpPr/>
          <p:nvPr/>
        </p:nvSpPr>
        <p:spPr>
          <a:xfrm>
            <a:off x="5867400" y="3886200"/>
            <a:ext cx="609600" cy="533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g363e948baff_0_187"/>
          <p:cNvGrpSpPr/>
          <p:nvPr/>
        </p:nvGrpSpPr>
        <p:grpSpPr>
          <a:xfrm>
            <a:off x="6870600" y="1028700"/>
            <a:ext cx="2097300" cy="990600"/>
            <a:chOff x="6781800" y="2583600"/>
            <a:chExt cx="2097300" cy="990600"/>
          </a:xfrm>
        </p:grpSpPr>
        <p:sp>
          <p:nvSpPr>
            <p:cNvPr id="499" name="Google Shape;499;g363e948baff_0_187"/>
            <p:cNvSpPr/>
            <p:nvPr/>
          </p:nvSpPr>
          <p:spPr>
            <a:xfrm>
              <a:off x="6781800" y="2583600"/>
              <a:ext cx="2097300" cy="990600"/>
            </a:xfrm>
            <a:prstGeom prst="wedgeRectCallout">
              <a:avLst>
                <a:gd fmla="val 34512" name="adj1"/>
                <a:gd fmla="val 249301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363e948baff_0_187"/>
            <p:cNvSpPr txBox="1"/>
            <p:nvPr/>
          </p:nvSpPr>
          <p:spPr>
            <a:xfrm>
              <a:off x="6881650" y="262517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GB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Términos x Conceptos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g363e948baff_0_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502" name="Google Shape;502;g363e948baff_0_187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inf. retrieval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g363e948baff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2098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63e948baff_0_224"/>
          <p:cNvSpPr/>
          <p:nvPr/>
        </p:nvSpPr>
        <p:spPr>
          <a:xfrm>
            <a:off x="99060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363e948baff_0_224"/>
          <p:cNvSpPr/>
          <p:nvPr/>
        </p:nvSpPr>
        <p:spPr>
          <a:xfrm flipH="1">
            <a:off x="274320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g363e948baff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1336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363e948baff_0_224"/>
          <p:cNvSpPr/>
          <p:nvPr/>
        </p:nvSpPr>
        <p:spPr>
          <a:xfrm flipH="1">
            <a:off x="4724400" y="21336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363e948baff_0_224"/>
          <p:cNvSpPr/>
          <p:nvPr/>
        </p:nvSpPr>
        <p:spPr>
          <a:xfrm>
            <a:off x="342900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363e948baff_0_224"/>
          <p:cNvSpPr txBox="1"/>
          <p:nvPr/>
        </p:nvSpPr>
        <p:spPr>
          <a:xfrm>
            <a:off x="3048000" y="30480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g363e948baff_0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28956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363e948baff_0_224"/>
          <p:cNvSpPr/>
          <p:nvPr/>
        </p:nvSpPr>
        <p:spPr>
          <a:xfrm>
            <a:off x="533400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363e948baff_0_224"/>
          <p:cNvSpPr/>
          <p:nvPr/>
        </p:nvSpPr>
        <p:spPr>
          <a:xfrm flipH="1">
            <a:off x="655320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363e948baff_0_224"/>
          <p:cNvSpPr txBox="1"/>
          <p:nvPr/>
        </p:nvSpPr>
        <p:spPr>
          <a:xfrm>
            <a:off x="495300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g363e948baff_0_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1148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63e948baff_0_224"/>
          <p:cNvSpPr txBox="1"/>
          <p:nvPr/>
        </p:nvSpPr>
        <p:spPr>
          <a:xfrm>
            <a:off x="701040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363e948baff_0_224"/>
          <p:cNvSpPr/>
          <p:nvPr/>
        </p:nvSpPr>
        <p:spPr>
          <a:xfrm>
            <a:off x="57150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363e948baff_0_224"/>
          <p:cNvSpPr/>
          <p:nvPr/>
        </p:nvSpPr>
        <p:spPr>
          <a:xfrm flipH="1">
            <a:off x="8686800" y="41910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g363e948baff_0_224"/>
          <p:cNvCxnSpPr/>
          <p:nvPr/>
        </p:nvCxnSpPr>
        <p:spPr>
          <a:xfrm flipH="1" rot="10800000">
            <a:off x="6248400" y="3124200"/>
            <a:ext cx="533400" cy="609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g363e948baff_0_224"/>
          <p:cNvCxnSpPr/>
          <p:nvPr/>
        </p:nvCxnSpPr>
        <p:spPr>
          <a:xfrm>
            <a:off x="6172200" y="3276600"/>
            <a:ext cx="609600" cy="457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g363e948baff_0_224"/>
          <p:cNvCxnSpPr/>
          <p:nvPr/>
        </p:nvCxnSpPr>
        <p:spPr>
          <a:xfrm>
            <a:off x="4343400" y="1905000"/>
            <a:ext cx="457200" cy="31242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g363e948baff_0_224"/>
          <p:cNvCxnSpPr/>
          <p:nvPr/>
        </p:nvCxnSpPr>
        <p:spPr>
          <a:xfrm flipH="1">
            <a:off x="4343400" y="1981200"/>
            <a:ext cx="381000" cy="29718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6" name="Google Shape;526;g363e948baff_0_224"/>
          <p:cNvCxnSpPr/>
          <p:nvPr/>
        </p:nvCxnSpPr>
        <p:spPr>
          <a:xfrm>
            <a:off x="5791200" y="4495800"/>
            <a:ext cx="3048000" cy="3048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7" name="Google Shape;527;g363e948baff_0_224"/>
          <p:cNvCxnSpPr/>
          <p:nvPr/>
        </p:nvCxnSpPr>
        <p:spPr>
          <a:xfrm flipH="1">
            <a:off x="5638800" y="4572000"/>
            <a:ext cx="3200400" cy="3048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8" name="Google Shape;528;g363e948baff_0_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Latent Semantic Analysis: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Qué es un embedding (proyección)</a:t>
            </a:r>
            <a:endParaRPr/>
          </a:p>
        </p:txBody>
      </p:sp>
      <p:grpSp>
        <p:nvGrpSpPr>
          <p:cNvPr id="139" name="Google Shape;139;p3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140" name="Google Shape;140;p3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3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p3"/>
          <p:cNvPicPr preferRelativeResize="0"/>
          <p:nvPr/>
        </p:nvPicPr>
        <p:blipFill rotWithShape="1">
          <a:blip r:embed="rId3">
            <a:alphaModFix/>
          </a:blip>
          <a:srcRect b="27279" l="58773" r="0" t="18178"/>
          <a:stretch/>
        </p:blipFill>
        <p:spPr>
          <a:xfrm>
            <a:off x="3631690" y="1454975"/>
            <a:ext cx="5325774" cy="27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363e948baff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363e948baff_0_249"/>
          <p:cNvSpPr/>
          <p:nvPr/>
        </p:nvSpPr>
        <p:spPr>
          <a:xfrm>
            <a:off x="9906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363e948baff_0_249"/>
          <p:cNvSpPr/>
          <p:nvPr/>
        </p:nvSpPr>
        <p:spPr>
          <a:xfrm flipH="1">
            <a:off x="27432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g363e948baff_0_2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363e948baff_0_249"/>
          <p:cNvSpPr/>
          <p:nvPr/>
        </p:nvSpPr>
        <p:spPr>
          <a:xfrm flipH="1">
            <a:off x="472440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363e948baff_0_249"/>
          <p:cNvSpPr/>
          <p:nvPr/>
        </p:nvSpPr>
        <p:spPr>
          <a:xfrm>
            <a:off x="34290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363e948baff_0_249"/>
          <p:cNvSpPr txBox="1"/>
          <p:nvPr/>
        </p:nvSpPr>
        <p:spPr>
          <a:xfrm>
            <a:off x="3051175" y="2971800"/>
            <a:ext cx="376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g363e948baff_0_2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2819400"/>
            <a:ext cx="609601" cy="5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363e948baff_0_249"/>
          <p:cNvSpPr/>
          <p:nvPr/>
        </p:nvSpPr>
        <p:spPr>
          <a:xfrm>
            <a:off x="53340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363e948baff_0_249"/>
          <p:cNvSpPr/>
          <p:nvPr/>
        </p:nvSpPr>
        <p:spPr>
          <a:xfrm flipH="1">
            <a:off x="65532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363e948baff_0_249"/>
          <p:cNvSpPr txBox="1"/>
          <p:nvPr/>
        </p:nvSpPr>
        <p:spPr>
          <a:xfrm>
            <a:off x="49530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g363e948baff_0_2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038600"/>
            <a:ext cx="314324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363e948baff_0_249"/>
          <p:cNvSpPr txBox="1"/>
          <p:nvPr/>
        </p:nvSpPr>
        <p:spPr>
          <a:xfrm>
            <a:off x="70104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363e948baff_0_249"/>
          <p:cNvSpPr/>
          <p:nvPr/>
        </p:nvSpPr>
        <p:spPr>
          <a:xfrm>
            <a:off x="57150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363e948baff_0_249"/>
          <p:cNvSpPr/>
          <p:nvPr/>
        </p:nvSpPr>
        <p:spPr>
          <a:xfrm flipH="1">
            <a:off x="86868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363e948baff_0_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Latent Semantic Analysis: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63e948baff_0_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Latent Dirichlet Allocation</a:t>
            </a:r>
            <a:endParaRPr/>
          </a:p>
        </p:txBody>
      </p:sp>
      <p:sp>
        <p:nvSpPr>
          <p:cNvPr id="554" name="Google Shape;554;g363e948baff_0_2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Modela la distribución de cada co-ocurrencia como una mezcla de distribuciones multinomiales (clases latentes o tópicos)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 asume que las clases latentes están distribuidas según la distribución de Dirichlet, una distribución de probabilidad continua multivariada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5" name="Google Shape;555;g363e948baff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725" y="2571750"/>
            <a:ext cx="4279363" cy="22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63e948baff_0_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Latent Dirichlet Allocation</a:t>
            </a:r>
            <a:endParaRPr/>
          </a:p>
        </p:txBody>
      </p:sp>
      <p:pic>
        <p:nvPicPr>
          <p:cNvPr id="561" name="Google Shape;561;g363e948baff_0_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463" y="1003400"/>
            <a:ext cx="702708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363e948baff_0_300"/>
          <p:cNvSpPr txBox="1"/>
          <p:nvPr/>
        </p:nvSpPr>
        <p:spPr>
          <a:xfrm>
            <a:off x="931250" y="4681800"/>
            <a:ext cx="83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https://aic.uva.es/cuentapalabras/topic-modeling.html#latent-dirichlet-allocation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no linealidad: embeddings neuronales</a:t>
            </a:r>
            <a:endParaRPr/>
          </a:p>
        </p:txBody>
      </p:sp>
      <p:sp>
        <p:nvSpPr>
          <p:cNvPr id="568" name="Google Shape;568;p32"/>
          <p:cNvSpPr txBox="1"/>
          <p:nvPr>
            <p:ph idx="4294967295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entrenar una red neuronal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eliminar la capa de predicción 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la capa anterior a la de predicción es el nuevo espacio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el camino hasta esa capa es el mecanismo de proyección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950" y="969625"/>
            <a:ext cx="6682477" cy="41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3"/>
          <p:cNvSpPr txBox="1"/>
          <p:nvPr>
            <p:ph type="title"/>
          </p:nvPr>
        </p:nvSpPr>
        <p:spPr>
          <a:xfrm>
            <a:off x="3795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no linealidad: embeddings neuronales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950" y="969625"/>
            <a:ext cx="6682477" cy="41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4"/>
          <p:cNvSpPr txBox="1"/>
          <p:nvPr>
            <p:ph type="title"/>
          </p:nvPr>
        </p:nvSpPr>
        <p:spPr>
          <a:xfrm>
            <a:off x="3795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no linealidad: embeddings neuronales</a:t>
            </a:r>
            <a:endParaRPr/>
          </a:p>
        </p:txBody>
      </p:sp>
      <p:sp>
        <p:nvSpPr>
          <p:cNvPr id="581" name="Google Shape;581;p34"/>
          <p:cNvSpPr/>
          <p:nvPr/>
        </p:nvSpPr>
        <p:spPr>
          <a:xfrm>
            <a:off x="4207712" y="1730774"/>
            <a:ext cx="1215425" cy="2841225"/>
          </a:xfrm>
          <a:custGeom>
            <a:rect b="b" l="l" r="r" t="t"/>
            <a:pathLst>
              <a:path extrusionOk="0" h="113649" w="48617">
                <a:moveTo>
                  <a:pt x="39187" y="4028"/>
                </a:moveTo>
                <a:cubicBezTo>
                  <a:pt x="29684" y="-194"/>
                  <a:pt x="13624" y="-2990"/>
                  <a:pt x="8041" y="5783"/>
                </a:cubicBezTo>
                <a:cubicBezTo>
                  <a:pt x="-1640" y="20997"/>
                  <a:pt x="144" y="41269"/>
                  <a:pt x="144" y="59302"/>
                </a:cubicBezTo>
                <a:cubicBezTo>
                  <a:pt x="144" y="66619"/>
                  <a:pt x="1022" y="73919"/>
                  <a:pt x="1022" y="81236"/>
                </a:cubicBezTo>
                <a:cubicBezTo>
                  <a:pt x="1022" y="85924"/>
                  <a:pt x="-702" y="91372"/>
                  <a:pt x="1899" y="95273"/>
                </a:cubicBezTo>
                <a:cubicBezTo>
                  <a:pt x="3814" y="98144"/>
                  <a:pt x="6980" y="100266"/>
                  <a:pt x="10234" y="101415"/>
                </a:cubicBezTo>
                <a:cubicBezTo>
                  <a:pt x="17643" y="104030"/>
                  <a:pt x="15148" y="101240"/>
                  <a:pt x="15937" y="102292"/>
                </a:cubicBezTo>
                <a:cubicBezTo>
                  <a:pt x="18858" y="106188"/>
                  <a:pt x="20767" y="112570"/>
                  <a:pt x="25588" y="113259"/>
                </a:cubicBezTo>
                <a:cubicBezTo>
                  <a:pt x="32867" y="114300"/>
                  <a:pt x="43355" y="113256"/>
                  <a:pt x="46644" y="106679"/>
                </a:cubicBezTo>
                <a:cubicBezTo>
                  <a:pt x="49273" y="101421"/>
                  <a:pt x="48399" y="95010"/>
                  <a:pt x="48399" y="89132"/>
                </a:cubicBezTo>
                <a:cubicBezTo>
                  <a:pt x="48399" y="73823"/>
                  <a:pt x="44656" y="58742"/>
                  <a:pt x="43135" y="43509"/>
                </a:cubicBezTo>
                <a:cubicBezTo>
                  <a:pt x="42140" y="33547"/>
                  <a:pt x="41589" y="23496"/>
                  <a:pt x="39625" y="13679"/>
                </a:cubicBezTo>
                <a:cubicBezTo>
                  <a:pt x="38943" y="10271"/>
                  <a:pt x="40103" y="5141"/>
                  <a:pt x="36993" y="359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8" name="Google Shape;5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5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https://developers.google.com/machine-learning/crash-course/embeddings/obtaining-embeddings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6" name="Google Shape;5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6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https://developers.google.com/machine-learning/crash-course/embeddings/obtaining-embeddings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6"/>
          <p:cNvSpPr/>
          <p:nvPr/>
        </p:nvSpPr>
        <p:spPr>
          <a:xfrm>
            <a:off x="2904113" y="3145705"/>
            <a:ext cx="1253825" cy="608450"/>
          </a:xfrm>
          <a:custGeom>
            <a:rect b="b" l="l" r="r" t="t"/>
            <a:pathLst>
              <a:path extrusionOk="0" h="24338" w="50153">
                <a:moveTo>
                  <a:pt x="49655" y="7530"/>
                </a:moveTo>
                <a:cubicBezTo>
                  <a:pt x="39317" y="3653"/>
                  <a:pt x="28234" y="950"/>
                  <a:pt x="17193" y="950"/>
                </a:cubicBezTo>
                <a:cubicBezTo>
                  <a:pt x="13537" y="950"/>
                  <a:pt x="9269" y="-1076"/>
                  <a:pt x="6226" y="950"/>
                </a:cubicBezTo>
                <a:cubicBezTo>
                  <a:pt x="1107" y="4359"/>
                  <a:pt x="-970" y="12531"/>
                  <a:pt x="523" y="18497"/>
                </a:cubicBezTo>
                <a:cubicBezTo>
                  <a:pt x="1749" y="23394"/>
                  <a:pt x="10540" y="19904"/>
                  <a:pt x="15438" y="21129"/>
                </a:cubicBezTo>
                <a:cubicBezTo>
                  <a:pt x="22864" y="22986"/>
                  <a:pt x="30596" y="23761"/>
                  <a:pt x="38250" y="23761"/>
                </a:cubicBezTo>
                <a:cubicBezTo>
                  <a:pt x="41470" y="23761"/>
                  <a:pt x="45325" y="25255"/>
                  <a:pt x="47901" y="23323"/>
                </a:cubicBezTo>
                <a:cubicBezTo>
                  <a:pt x="52236" y="20072"/>
                  <a:pt x="48778" y="12510"/>
                  <a:pt x="48778" y="709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5" name="Google Shape;6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7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https://developers.google.com/machine-learning/crash-course/embeddings/obtaining-embeddings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7"/>
          <p:cNvSpPr/>
          <p:nvPr/>
        </p:nvSpPr>
        <p:spPr>
          <a:xfrm>
            <a:off x="3282298" y="1874580"/>
            <a:ext cx="2293900" cy="428475"/>
          </a:xfrm>
          <a:custGeom>
            <a:rect b="b" l="l" r="r" t="t"/>
            <a:pathLst>
              <a:path extrusionOk="0" h="17139" w="91756">
                <a:moveTo>
                  <a:pt x="45934" y="1347"/>
                </a:moveTo>
                <a:cubicBezTo>
                  <a:pt x="36298" y="658"/>
                  <a:pt x="26642" y="31"/>
                  <a:pt x="16981" y="31"/>
                </a:cubicBezTo>
                <a:cubicBezTo>
                  <a:pt x="11939" y="31"/>
                  <a:pt x="4759" y="-92"/>
                  <a:pt x="2505" y="4418"/>
                </a:cubicBezTo>
                <a:cubicBezTo>
                  <a:pt x="924" y="7582"/>
                  <a:pt x="-1312" y="12445"/>
                  <a:pt x="1189" y="14946"/>
                </a:cubicBezTo>
                <a:cubicBezTo>
                  <a:pt x="3877" y="17634"/>
                  <a:pt x="8792" y="14946"/>
                  <a:pt x="12594" y="14946"/>
                </a:cubicBezTo>
                <a:cubicBezTo>
                  <a:pt x="23416" y="14946"/>
                  <a:pt x="34343" y="13857"/>
                  <a:pt x="45057" y="15385"/>
                </a:cubicBezTo>
                <a:cubicBezTo>
                  <a:pt x="54629" y="16750"/>
                  <a:pt x="64341" y="17139"/>
                  <a:pt x="74009" y="17139"/>
                </a:cubicBezTo>
                <a:cubicBezTo>
                  <a:pt x="80364" y="17139"/>
                  <a:pt x="90016" y="15848"/>
                  <a:pt x="91556" y="9682"/>
                </a:cubicBezTo>
                <a:cubicBezTo>
                  <a:pt x="92358" y="6472"/>
                  <a:pt x="87677" y="3709"/>
                  <a:pt x="84538" y="2663"/>
                </a:cubicBezTo>
                <a:cubicBezTo>
                  <a:pt x="71633" y="-1637"/>
                  <a:pt x="57343" y="1786"/>
                  <a:pt x="43741" y="178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Embeddings neuronales</a:t>
            </a:r>
            <a:endParaRPr/>
          </a:p>
        </p:txBody>
      </p:sp>
      <p:sp>
        <p:nvSpPr>
          <p:cNvPr id="613" name="Google Shape;61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Entrenar una red neuronal con una </a:t>
            </a:r>
            <a:r>
              <a:rPr b="1" lang="en-GB"/>
              <a:t>tarea de pretexto</a:t>
            </a:r>
            <a:r>
              <a:rPr lang="en-GB"/>
              <a:t> para la que tenemos muchos ejemplos naturalmente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Predecir una palabra dado su contexto, o un contexto dada una palabra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Reconstruir una imagen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la capa de predicción de la red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 capa anterior a la de predicción es la nueva caracterización de los objetos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Menos características → acercándonos a las causas latentes!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 usa la red para convertir los objetos del espacio original al espacio de embeddings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Es relativamente barato de obtener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Ahora podemos caracterizar datos supervisados con información poblacional de grandes cantidades de datos no supervisados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Qué es un embedding (proyección)</a:t>
            </a:r>
            <a:endParaRPr/>
          </a:p>
        </p:txBody>
      </p:sp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688" y="122765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19" name="Google Shape;619;p39"/>
          <p:cNvPicPr preferRelativeResize="0"/>
          <p:nvPr/>
        </p:nvPicPr>
        <p:blipFill rotWithShape="1">
          <a:blip r:embed="rId3">
            <a:alphaModFix/>
          </a:blip>
          <a:srcRect b="16610" l="79508" r="0" t="6913"/>
          <a:stretch/>
        </p:blipFill>
        <p:spPr>
          <a:xfrm>
            <a:off x="3135225" y="1688475"/>
            <a:ext cx="768751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25" name="Google Shape;625;p40"/>
          <p:cNvPicPr preferRelativeResize="0"/>
          <p:nvPr/>
        </p:nvPicPr>
        <p:blipFill rotWithShape="1">
          <a:blip r:embed="rId3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31" name="Google Shape;631;p41"/>
          <p:cNvPicPr preferRelativeResize="0"/>
          <p:nvPr/>
        </p:nvPicPr>
        <p:blipFill rotWithShape="1">
          <a:blip r:embed="rId3">
            <a:alphaModFix/>
          </a:blip>
          <a:srcRect b="0" l="60338" r="0" t="0"/>
          <a:stretch/>
        </p:blipFill>
        <p:spPr>
          <a:xfrm>
            <a:off x="6732773" y="1224950"/>
            <a:ext cx="1568100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1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38" name="Google Shape;6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45" name="Google Shape;64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3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3"/>
          <p:cNvSpPr txBox="1"/>
          <p:nvPr/>
        </p:nvSpPr>
        <p:spPr>
          <a:xfrm>
            <a:off x="4171525" y="2978875"/>
            <a:ext cx="4796700" cy="1946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53" name="Google Shape;65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4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4"/>
          <p:cNvSpPr txBox="1"/>
          <p:nvPr/>
        </p:nvSpPr>
        <p:spPr>
          <a:xfrm>
            <a:off x="4171525" y="2978875"/>
            <a:ext cx="4796700" cy="1946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__ gato come pescado		?	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 ____ come pescado		?	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 gato ____ pescado		?	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 gato come _______		?	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mejores representaciones</a:t>
            </a:r>
            <a:endParaRPr/>
          </a:p>
        </p:txBody>
      </p:sp>
      <p:pic>
        <p:nvPicPr>
          <p:cNvPr id="661" name="Google Shape;6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5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5"/>
          <p:cNvSpPr txBox="1"/>
          <p:nvPr/>
        </p:nvSpPr>
        <p:spPr>
          <a:xfrm>
            <a:off x="4171525" y="2978875"/>
            <a:ext cx="5089500" cy="1946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__ gato come pescado		?	el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 ____ come pescado		?	gato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 gato ____ pescado		?	come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 gato come _______		?	pescado</a:t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semántica de las palabras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0" name="Google Shape;670;p46"/>
          <p:cNvPicPr preferRelativeResize="0"/>
          <p:nvPr/>
        </p:nvPicPr>
        <p:blipFill rotWithShape="1">
          <a:blip r:embed="rId3">
            <a:alphaModFix/>
          </a:blip>
          <a:srcRect b="0" l="0" r="20660" t="0"/>
          <a:stretch/>
        </p:blipFill>
        <p:spPr>
          <a:xfrm>
            <a:off x="3079782" y="1086450"/>
            <a:ext cx="5751969" cy="40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Nos acercamos a las causas latentes</a:t>
            </a:r>
            <a:endParaRPr/>
          </a:p>
        </p:txBody>
      </p:sp>
      <p:pic>
        <p:nvPicPr>
          <p:cNvPr id="676" name="Google Shape;6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713" y="1051175"/>
            <a:ext cx="7075764" cy="37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7"/>
          <p:cNvSpPr txBox="1"/>
          <p:nvPr/>
        </p:nvSpPr>
        <p:spPr>
          <a:xfrm>
            <a:off x="4213200" y="4731900"/>
            <a:ext cx="4930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http://jalammar.github.io/illustrated-word2vec/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Perdemos interpretabilidad</a:t>
            </a:r>
            <a:endParaRPr/>
          </a:p>
        </p:txBody>
      </p:sp>
      <p:pic>
        <p:nvPicPr>
          <p:cNvPr id="683" name="Google Shape;683;p48"/>
          <p:cNvPicPr preferRelativeResize="0"/>
          <p:nvPr/>
        </p:nvPicPr>
        <p:blipFill rotWithShape="1">
          <a:blip r:embed="rId3">
            <a:alphaModFix/>
          </a:blip>
          <a:srcRect b="4570" l="36536" r="0" t="0"/>
          <a:stretch/>
        </p:blipFill>
        <p:spPr>
          <a:xfrm>
            <a:off x="551938" y="1268475"/>
            <a:ext cx="3577434" cy="24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700" y="1601200"/>
            <a:ext cx="3870800" cy="28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Qué es un embedding (proyección)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55" name="Google Shape;155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8487"/>
            <a:ext cx="9143998" cy="42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2030b93008_0_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Cómo funcionan los modelos de lenguaje</a:t>
            </a:r>
            <a:endParaRPr/>
          </a:p>
        </p:txBody>
      </p:sp>
      <p:sp>
        <p:nvSpPr>
          <p:cNvPr id="690" name="Google Shape;690;g22030b93008_0_121"/>
          <p:cNvSpPr/>
          <p:nvPr/>
        </p:nvSpPr>
        <p:spPr>
          <a:xfrm>
            <a:off x="3023550" y="1605350"/>
            <a:ext cx="3096900" cy="3015300"/>
          </a:xfrm>
          <a:prstGeom prst="ellipse">
            <a:avLst/>
          </a:prstGeom>
          <a:solidFill>
            <a:srgbClr val="DF7480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22030b93008_0_121"/>
          <p:cNvSpPr txBox="1"/>
          <p:nvPr/>
        </p:nvSpPr>
        <p:spPr>
          <a:xfrm>
            <a:off x="4029300" y="2587675"/>
            <a:ext cx="12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GPT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2" name="Google Shape;692;g22030b93008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775" y="22002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22030b93008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175" y="23526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22030b93008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575" y="2505010"/>
            <a:ext cx="1353451" cy="1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2030b93008_0_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Cómo funcionan los modelos de lenguaje</a:t>
            </a:r>
            <a:endParaRPr/>
          </a:p>
        </p:txBody>
      </p:sp>
      <p:sp>
        <p:nvSpPr>
          <p:cNvPr id="700" name="Google Shape;700;g22030b93008_0_132"/>
          <p:cNvSpPr txBox="1"/>
          <p:nvPr/>
        </p:nvSpPr>
        <p:spPr>
          <a:xfrm>
            <a:off x="4029300" y="2587675"/>
            <a:ext cx="12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GPT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g22030b93008_0_132"/>
          <p:cNvSpPr/>
          <p:nvPr/>
        </p:nvSpPr>
        <p:spPr>
          <a:xfrm>
            <a:off x="2255675" y="350175"/>
            <a:ext cx="4747800" cy="4641000"/>
          </a:xfrm>
          <a:prstGeom prst="ellipse">
            <a:avLst/>
          </a:prstGeom>
          <a:solidFill>
            <a:srgbClr val="2C8E96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22030b93008_0_132"/>
          <p:cNvSpPr txBox="1"/>
          <p:nvPr/>
        </p:nvSpPr>
        <p:spPr>
          <a:xfrm>
            <a:off x="3181100" y="996075"/>
            <a:ext cx="287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instrucciones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g22030b93008_0_132"/>
          <p:cNvSpPr/>
          <p:nvPr/>
        </p:nvSpPr>
        <p:spPr>
          <a:xfrm>
            <a:off x="3023550" y="1605350"/>
            <a:ext cx="3096900" cy="3015300"/>
          </a:xfrm>
          <a:prstGeom prst="ellipse">
            <a:avLst/>
          </a:prstGeom>
          <a:solidFill>
            <a:srgbClr val="DF7480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22030b93008_0_132"/>
          <p:cNvSpPr txBox="1"/>
          <p:nvPr/>
        </p:nvSpPr>
        <p:spPr>
          <a:xfrm>
            <a:off x="4029300" y="2587675"/>
            <a:ext cx="12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GPT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5" name="Google Shape;705;g22030b93008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775" y="22002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2030b93008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175" y="23526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2030b93008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575" y="2505010"/>
            <a:ext cx="1353451" cy="1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2030b93008_0_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Cómo funcionan los modelos de lenguaje</a:t>
            </a:r>
            <a:endParaRPr/>
          </a:p>
        </p:txBody>
      </p:sp>
      <p:sp>
        <p:nvSpPr>
          <p:cNvPr id="713" name="Google Shape;713;g22030b93008_0_157"/>
          <p:cNvSpPr txBox="1"/>
          <p:nvPr/>
        </p:nvSpPr>
        <p:spPr>
          <a:xfrm>
            <a:off x="4029300" y="2587675"/>
            <a:ext cx="12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GPT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4" name="Google Shape;714;g22030b93008_0_157"/>
          <p:cNvSpPr/>
          <p:nvPr/>
        </p:nvSpPr>
        <p:spPr>
          <a:xfrm>
            <a:off x="2255675" y="350175"/>
            <a:ext cx="4747800" cy="4641000"/>
          </a:xfrm>
          <a:prstGeom prst="ellipse">
            <a:avLst/>
          </a:prstGeom>
          <a:solidFill>
            <a:srgbClr val="2C8E96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22030b93008_0_157"/>
          <p:cNvSpPr txBox="1"/>
          <p:nvPr/>
        </p:nvSpPr>
        <p:spPr>
          <a:xfrm>
            <a:off x="3181100" y="996075"/>
            <a:ext cx="287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instrucciones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6" name="Google Shape;716;g22030b93008_0_157"/>
          <p:cNvSpPr/>
          <p:nvPr/>
        </p:nvSpPr>
        <p:spPr>
          <a:xfrm>
            <a:off x="3023550" y="1605350"/>
            <a:ext cx="3096900" cy="3015300"/>
          </a:xfrm>
          <a:prstGeom prst="ellipse">
            <a:avLst/>
          </a:prstGeom>
          <a:solidFill>
            <a:srgbClr val="DF7480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22030b93008_0_157"/>
          <p:cNvSpPr txBox="1"/>
          <p:nvPr/>
        </p:nvSpPr>
        <p:spPr>
          <a:xfrm>
            <a:off x="4029300" y="2587675"/>
            <a:ext cx="12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GPT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g22030b93008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775" y="22002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2030b93008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175" y="23526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2030b93008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575" y="25050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350" y="11597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350" y="11597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4750" y="13121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7150" y="14645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9550" y="16169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1950" y="17693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4350" y="19217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6750" y="20741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9150" y="22265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2030b9300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1550" y="2378975"/>
            <a:ext cx="1127725" cy="11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2030b93008_0_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Cómo funcionan los modelos de lenguaje</a:t>
            </a:r>
            <a:endParaRPr/>
          </a:p>
        </p:txBody>
      </p:sp>
      <p:sp>
        <p:nvSpPr>
          <p:cNvPr id="736" name="Google Shape;736;g22030b93008_0_179"/>
          <p:cNvSpPr txBox="1"/>
          <p:nvPr/>
        </p:nvSpPr>
        <p:spPr>
          <a:xfrm>
            <a:off x="4029300" y="2587675"/>
            <a:ext cx="12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GPT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g22030b93008_0_179"/>
          <p:cNvSpPr/>
          <p:nvPr/>
        </p:nvSpPr>
        <p:spPr>
          <a:xfrm>
            <a:off x="2255675" y="350175"/>
            <a:ext cx="4747800" cy="4641000"/>
          </a:xfrm>
          <a:prstGeom prst="ellipse">
            <a:avLst/>
          </a:prstGeom>
          <a:solidFill>
            <a:srgbClr val="2C8E96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22030b93008_0_179"/>
          <p:cNvSpPr txBox="1"/>
          <p:nvPr/>
        </p:nvSpPr>
        <p:spPr>
          <a:xfrm>
            <a:off x="3181100" y="996075"/>
            <a:ext cx="287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instrucciones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g22030b93008_0_179"/>
          <p:cNvSpPr/>
          <p:nvPr/>
        </p:nvSpPr>
        <p:spPr>
          <a:xfrm>
            <a:off x="3023550" y="1605350"/>
            <a:ext cx="3096900" cy="3015300"/>
          </a:xfrm>
          <a:prstGeom prst="ellipse">
            <a:avLst/>
          </a:prstGeom>
          <a:solidFill>
            <a:srgbClr val="DF7480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2030b93008_0_179"/>
          <p:cNvSpPr txBox="1"/>
          <p:nvPr/>
        </p:nvSpPr>
        <p:spPr>
          <a:xfrm>
            <a:off x="4029300" y="2587675"/>
            <a:ext cx="12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GPT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1" name="Google Shape;741;g22030b93008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775" y="22002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22030b93008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175" y="23526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22030b93008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575" y="2505010"/>
            <a:ext cx="1353451" cy="1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350" y="11597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350" y="11597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4750" y="13121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7150" y="14645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9550" y="16169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1950" y="17693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4350" y="19217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6750" y="20741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9150" y="2226575"/>
            <a:ext cx="1127725" cy="1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22030b93008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1550" y="2378975"/>
            <a:ext cx="1127725" cy="11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22030b93008_0_179"/>
          <p:cNvSpPr/>
          <p:nvPr/>
        </p:nvSpPr>
        <p:spPr>
          <a:xfrm>
            <a:off x="1093775" y="45375"/>
            <a:ext cx="2403300" cy="2853000"/>
          </a:xfrm>
          <a:prstGeom prst="diagStripe">
            <a:avLst>
              <a:gd fmla="val 79861" name="adj"/>
            </a:avLst>
          </a:prstGeom>
          <a:solidFill>
            <a:srgbClr val="FF0000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2030b93008_0_179"/>
          <p:cNvSpPr/>
          <p:nvPr/>
        </p:nvSpPr>
        <p:spPr>
          <a:xfrm flipH="1" rot="10800000">
            <a:off x="1093775" y="2276400"/>
            <a:ext cx="2403300" cy="2853000"/>
          </a:xfrm>
          <a:prstGeom prst="diagStripe">
            <a:avLst>
              <a:gd fmla="val 79861" name="adj"/>
            </a:avLst>
          </a:prstGeom>
          <a:solidFill>
            <a:srgbClr val="FF0000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22030b93008_0_179"/>
          <p:cNvSpPr/>
          <p:nvPr/>
        </p:nvSpPr>
        <p:spPr>
          <a:xfrm flipH="1">
            <a:off x="5589575" y="45375"/>
            <a:ext cx="2403300" cy="2853000"/>
          </a:xfrm>
          <a:prstGeom prst="diagStripe">
            <a:avLst>
              <a:gd fmla="val 79861" name="adj"/>
            </a:avLst>
          </a:prstGeom>
          <a:solidFill>
            <a:srgbClr val="FF0000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22030b93008_0_179"/>
          <p:cNvSpPr/>
          <p:nvPr/>
        </p:nvSpPr>
        <p:spPr>
          <a:xfrm rot="10800000">
            <a:off x="5589575" y="2331375"/>
            <a:ext cx="2403300" cy="2853000"/>
          </a:xfrm>
          <a:prstGeom prst="diagStripe">
            <a:avLst>
              <a:gd fmla="val 79861" name="adj"/>
            </a:avLst>
          </a:prstGeom>
          <a:solidFill>
            <a:srgbClr val="FF0000"/>
          </a:solidFill>
          <a:ln cap="flat" cmpd="sng" w="9525">
            <a:solidFill>
              <a:srgbClr val="F7B6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22030b93008_0_179"/>
          <p:cNvSpPr txBox="1"/>
          <p:nvPr/>
        </p:nvSpPr>
        <p:spPr>
          <a:xfrm>
            <a:off x="427500" y="4375575"/>
            <a:ext cx="248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barreras</a:t>
            </a:r>
            <a:endParaRPr b="1" i="0" sz="2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Qué es un embedding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2" name="Google Shape;162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Y un videíto sobre el kernel trick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https://www.youtube.com/watch?v=3liCbRZPrZA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Tipos de embeddings</a:t>
            </a:r>
            <a:endParaRPr/>
          </a:p>
        </p:txBody>
      </p:sp>
      <p:sp>
        <p:nvSpPr>
          <p:cNvPr id="168" name="Google Shape;168;p7"/>
          <p:cNvSpPr txBox="1"/>
          <p:nvPr>
            <p:ph idx="1" type="body"/>
          </p:nvPr>
        </p:nvSpPr>
        <p:spPr>
          <a:xfrm>
            <a:off x="311700" y="1152475"/>
            <a:ext cx="891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Técnicas populares dentro de la familia de los embeddings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Selección de características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Agrupamiento de características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The kernel trick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Principal Component Analysis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Latent Dirichlet Allocation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Neural embeddings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Objetivos de los embeddings</a:t>
            </a:r>
            <a:endParaRPr/>
          </a:p>
        </p:txBody>
      </p:sp>
      <p:sp>
        <p:nvSpPr>
          <p:cNvPr id="174" name="Google Shape;174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En lugar de elegir un subconjunto de características, crear nuevas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Sin tener en cuenta etiquetas de clase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Proyectar a menos dimensiones preservando la mayor cantidad de información posible → minimizando el error cuadrado de reconstruir los datos originales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Para qué sirven?</a:t>
            </a:r>
            <a:endParaRPr/>
          </a:p>
        </p:txBody>
      </p:sp>
      <p:sp>
        <p:nvSpPr>
          <p:cNvPr id="180" name="Google Shape;180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Reducción de dimensionalidad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Reducir overfitting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Generalización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Acercamiento a las causas latentes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Reducir el tiempo en ingeniería de características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Reducir el sesgo del científico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Visualizar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